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90" r:id="rId2"/>
    <p:sldId id="285" r:id="rId3"/>
    <p:sldId id="325" r:id="rId4"/>
    <p:sldId id="327" r:id="rId5"/>
    <p:sldId id="288" r:id="rId6"/>
    <p:sldId id="295" r:id="rId7"/>
    <p:sldId id="310" r:id="rId8"/>
    <p:sldId id="304" r:id="rId9"/>
    <p:sldId id="311" r:id="rId10"/>
    <p:sldId id="306" r:id="rId11"/>
    <p:sldId id="309" r:id="rId12"/>
    <p:sldId id="265" r:id="rId13"/>
    <p:sldId id="313" r:id="rId14"/>
    <p:sldId id="267" r:id="rId15"/>
    <p:sldId id="268" r:id="rId16"/>
    <p:sldId id="322" r:id="rId17"/>
    <p:sldId id="307" r:id="rId18"/>
    <p:sldId id="271" r:id="rId19"/>
    <p:sldId id="324" r:id="rId20"/>
    <p:sldId id="277" r:id="rId21"/>
    <p:sldId id="323" r:id="rId22"/>
    <p:sldId id="287" r:id="rId23"/>
    <p:sldId id="29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33CC33"/>
    <a:srgbClr val="6BF16E"/>
    <a:srgbClr val="FF99CC"/>
    <a:srgbClr val="FF99FF"/>
    <a:srgbClr val="AEC3D0"/>
    <a:srgbClr val="FFFF99"/>
    <a:srgbClr val="FFCC66"/>
    <a:srgbClr val="FFCC00"/>
    <a:srgbClr val="0033CC"/>
    <a:srgbClr val="2F2F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261" autoAdjust="0"/>
  </p:normalViewPr>
  <p:slideViewPr>
    <p:cSldViewPr>
      <p:cViewPr varScale="1">
        <p:scale>
          <a:sx n="67" d="100"/>
          <a:sy n="67" d="100"/>
        </p:scale>
        <p:origin x="-147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A4BB03-644E-4CCC-A63D-0F4D8C9111B3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00D57-B548-41F5-B31C-C0D2DD20D8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267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00D57-B548-41F5-B31C-C0D2DD20D82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700D57-B548-41F5-B31C-C0D2DD20D82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 advTm="7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Tm="700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12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11" Type="http://schemas.microsoft.com/office/2007/relationships/hdphoto" Target="../media/hdphoto2.wdp"/><Relationship Id="rId10" Type="http://schemas.openxmlformats.org/officeDocument/2006/relationships/image" Target="../media/image16.jpeg"/><Relationship Id="rId4" Type="http://schemas.openxmlformats.org/officeDocument/2006/relationships/image" Target="../media/image15.png"/><Relationship Id="rId9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3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New folder (2)\gethealthierskinwiththese5corevitamins-youcangetvitaminafrommanyfruitsandvegetables.jpg"/>
          <p:cNvPicPr>
            <a:picLocks noChangeAspect="1" noChangeArrowheads="1"/>
          </p:cNvPicPr>
          <p:nvPr/>
        </p:nvPicPr>
        <p:blipFill>
          <a:blip r:embed="rId2">
            <a:lum contrast="30000"/>
          </a:blip>
          <a:srcRect/>
          <a:stretch>
            <a:fillRect/>
          </a:stretch>
        </p:blipFill>
        <p:spPr bwMode="auto">
          <a:xfrm>
            <a:off x="0" y="1905001"/>
            <a:ext cx="8686800" cy="44958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66800" y="762000"/>
            <a:ext cx="121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rgbClr val="61F9E7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স্বা</a:t>
            </a:r>
            <a:endParaRPr lang="en-US" sz="11500" b="1" dirty="0">
              <a:solidFill>
                <a:srgbClr val="61F9E7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38400" y="1752600"/>
            <a:ext cx="152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rgbClr val="B5E59B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গ</a:t>
            </a:r>
            <a:endParaRPr lang="en-US" sz="11500" b="1" dirty="0">
              <a:solidFill>
                <a:srgbClr val="B5E59B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43400" y="914400"/>
            <a:ext cx="121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rgbClr val="CC99FF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ত</a:t>
            </a:r>
            <a:endParaRPr lang="en-US" sz="11500" b="1" dirty="0">
              <a:solidFill>
                <a:srgbClr val="CC99FF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77000" y="1524000"/>
            <a:ext cx="1219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rgbClr val="FF99CC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11500" b="1" dirty="0">
              <a:solidFill>
                <a:srgbClr val="FF99CC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6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4343400" y="3810000"/>
            <a:ext cx="4495800" cy="2819400"/>
          </a:xfrm>
          <a:prstGeom prst="horizontalScroll">
            <a:avLst/>
          </a:prstGeom>
          <a:solidFill>
            <a:schemeClr val="bg2">
              <a:lumMod val="25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Bevel 3"/>
          <p:cNvSpPr/>
          <p:nvPr/>
        </p:nvSpPr>
        <p:spPr>
          <a:xfrm>
            <a:off x="457200" y="457200"/>
            <a:ext cx="4648200" cy="2971800"/>
          </a:xfrm>
          <a:prstGeom prst="bevel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43000" y="1066800"/>
            <a:ext cx="2971800" cy="18158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৮ম শ্রেনী</a:t>
            </a:r>
          </a:p>
          <a:p>
            <a:pPr algn="ctr"/>
            <a:r>
              <a:rPr lang="bn-BD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সাধারণবিজ্ঞান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১৩  </a:t>
            </a:r>
          </a:p>
          <a:p>
            <a:pPr algn="ctr"/>
            <a:r>
              <a:rPr lang="bn-BD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৫০ মিঃ </a:t>
            </a:r>
            <a:endParaRPr lang="en-US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953000" y="4343400"/>
            <a:ext cx="3581400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r>
              <a:rPr lang="bn-BD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 নাসরীন সুলতানা </a:t>
            </a:r>
          </a:p>
          <a:p>
            <a:pPr algn="ctr"/>
            <a:r>
              <a:rPr lang="bn-BD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সহকারী শিক্ষক </a:t>
            </a:r>
          </a:p>
          <a:p>
            <a:pPr algn="ctr"/>
            <a:r>
              <a:rPr lang="bn-BD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রংপুর জিলা স্কুল,রংপুর </a:t>
            </a:r>
          </a:p>
          <a:p>
            <a:pPr algn="ctr"/>
            <a:r>
              <a:rPr lang="bn-BD" sz="24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New folder (2)\20110528-vitamin-a-460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Picture 2" descr="C:\Users\User\Desktop\New folder (2)\natural-antibiotics-fruit-vegetables-vitamin-c.jpg"/>
          <p:cNvPicPr>
            <a:picLocks noChangeAspect="1" noChangeArrowheads="1"/>
          </p:cNvPicPr>
          <p:nvPr/>
        </p:nvPicPr>
        <p:blipFill>
          <a:blip r:embed="rId4"/>
          <a:srcRect l="59350" t="17778"/>
          <a:stretch>
            <a:fillRect/>
          </a:stretch>
        </p:blipFill>
        <p:spPr bwMode="auto">
          <a:xfrm>
            <a:off x="6172200" y="4572000"/>
            <a:ext cx="2514600" cy="1905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 advTm="7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New folder (2)\natural-antibiotics-fruit-vegetables-vitamin-c.jpg"/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228600" y="228600"/>
            <a:ext cx="1905000" cy="232610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</a:t>
            </a:r>
            <a:endParaRPr lang="en-US" b="1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7000" y="1752600"/>
            <a:ext cx="1600200" cy="216568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</a:t>
            </a:r>
            <a:endParaRPr lang="en-US" b="1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3200400"/>
            <a:ext cx="1676400" cy="2165684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</a:t>
            </a:r>
            <a:endParaRPr lang="en-US" b="1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91400" y="4953000"/>
            <a:ext cx="1371600" cy="1676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solidFill>
                  <a:srgbClr val="0033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endParaRPr lang="en-US" b="1" dirty="0">
              <a:ln w="11430"/>
              <a:solidFill>
                <a:srgbClr val="00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914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3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4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4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35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7" grpId="1" build="allAtOnce"/>
      <p:bldP spid="8" grpId="0" build="allAtOnce"/>
      <p:bldP spid="8" grpId="1" build="allAtOnce"/>
      <p:bldP spid="9" grpId="0" build="allAtOnce"/>
      <p:bldP spid="9" grpId="1" build="allAtOnce"/>
      <p:bldP spid="10" grpId="0" build="allAtOnce"/>
      <p:bldP spid="10" grpI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762000"/>
            <a:ext cx="3733800" cy="838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2209800"/>
            <a:ext cx="8001000" cy="41148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t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/>
            <a:endParaRPr lang="bn-BD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(১)ভিটামিনের প্রকারভেদ করতে পারবে। 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(২)প্রত্যেক প্রকার ভিটামিনের নাম,উৎস ও অভাব জনিত</a:t>
            </a:r>
          </a:p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রোগ ব্যাখ্যা করতে পারবে।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(৩)ভিটামিনের গুরুত্ব বিশ্লেষণ করতে পারবে।</a:t>
            </a:r>
          </a:p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91400" y="6488668"/>
            <a:ext cx="1524000" cy="36933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New folder (2)\Diffusion_animated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561170"/>
            <a:ext cx="3657600" cy="40014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23" name="Picture 3" descr="C:\Users\User\Desktop\New folder (2)\joerg-lehmann-olive-oil-in-small-bottle-and-a-slice-of-bread.jpg"/>
          <p:cNvPicPr>
            <a:picLocks noChangeAspect="1" noChangeArrowheads="1"/>
          </p:cNvPicPr>
          <p:nvPr/>
        </p:nvPicPr>
        <p:blipFill>
          <a:blip r:embed="rId4"/>
          <a:srcRect l="24044" t="4918" r="27869" b="16393"/>
          <a:stretch>
            <a:fillRect/>
          </a:stretch>
        </p:blipFill>
        <p:spPr bwMode="auto">
          <a:xfrm>
            <a:off x="5791201" y="1561168"/>
            <a:ext cx="2213516" cy="39252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TextBox 12"/>
          <p:cNvSpPr txBox="1"/>
          <p:nvPr/>
        </p:nvSpPr>
        <p:spPr>
          <a:xfrm>
            <a:off x="838200" y="5715000"/>
            <a:ext cx="3429000" cy="6858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পানিতে দ্রবণীয় ভিটামিন(সি,বি)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600" y="5638800"/>
            <a:ext cx="3962400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স্নেহ জাতীয় পদার্থে দ্রবণীয় ভিটামিন(এ,ই,ডি,কে)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2" name="Picture 3" descr="C:\Users\AFROZA\Downloads\various-vitamin-capsules-and-tablets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16"/>
          <a:stretch/>
        </p:blipFill>
        <p:spPr bwMode="auto">
          <a:xfrm rot="618544">
            <a:off x="6463444" y="365925"/>
            <a:ext cx="1116980" cy="217185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/>
          <p:cNvSpPr txBox="1"/>
          <p:nvPr/>
        </p:nvSpPr>
        <p:spPr>
          <a:xfrm rot="618544">
            <a:off x="6740222" y="606797"/>
            <a:ext cx="374849" cy="42074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endParaRPr lang="en-US" b="1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618544">
            <a:off x="6629863" y="1512082"/>
            <a:ext cx="497494" cy="368425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rot="618544">
            <a:off x="6752147" y="1132190"/>
            <a:ext cx="342900" cy="27795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 rot="618544">
            <a:off x="6752602" y="1978653"/>
            <a:ext cx="457200" cy="33680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1" name="Picture 4" descr="C:\Users\AFROZA\Downloads\vitamins-minerals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4716" t="54316" r="42391" b="24508"/>
          <a:stretch/>
        </p:blipFill>
        <p:spPr bwMode="auto">
          <a:xfrm>
            <a:off x="1295400" y="1436813"/>
            <a:ext cx="935967" cy="90669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1524000" y="1695015"/>
            <a:ext cx="467984" cy="347546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সি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9" name="Picture 5" descr="C:\Users\AFROZA\Downloads\vitamins-minerals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37" t="21197" r="55561" b="57606"/>
          <a:stretch/>
        </p:blipFill>
        <p:spPr bwMode="auto">
          <a:xfrm>
            <a:off x="2743200" y="1695015"/>
            <a:ext cx="685801" cy="5066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5" name="TextBox 14"/>
          <p:cNvSpPr txBox="1"/>
          <p:nvPr/>
        </p:nvSpPr>
        <p:spPr>
          <a:xfrm>
            <a:off x="2914649" y="1735259"/>
            <a:ext cx="342901" cy="2931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866899" y="380794"/>
            <a:ext cx="4724401" cy="53057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ছবিটি ভালভাবে লক্ষ্য কর-কী বুঝতে পারছ 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91984" y="383788"/>
            <a:ext cx="4144523" cy="53057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দ্রবনীয়তার গুণ অনুসারে ভিটামিন দুই প্রকার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30" name="Picture 6" descr="C:\Users\AFROZA\Desktop\New folder (2)\gen_4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86887" y="2819400"/>
            <a:ext cx="1778857" cy="11430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76200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7037E-6 L -0.00052 0.3719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" y="1858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2.96296E-6 L -0.00121 0.368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1844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2.22222E-6 L -0.00417 0.349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1745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44444E-6 L -0.00417 0.3590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" y="179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9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-0.00834 0.40139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7" y="2006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00417 0.5784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2891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0 L 0.00173 0.42778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2138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07407E-6 L 0.00973 0.4689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2344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11111E-6 L 0.00417 0.3243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16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9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25" grpId="0"/>
      <p:bldP spid="25" grpId="1"/>
      <p:bldP spid="25" grpId="2"/>
      <p:bldP spid="29" grpId="0"/>
      <p:bldP spid="29" grpId="1"/>
      <p:bldP spid="29" grpId="2"/>
      <p:bldP spid="32" grpId="0"/>
      <p:bldP spid="32" grpId="1"/>
      <p:bldP spid="32" grpId="2"/>
      <p:bldP spid="39" grpId="0"/>
      <p:bldP spid="39" grpId="1"/>
      <p:bldP spid="39" grpId="2"/>
      <p:bldP spid="44" grpId="1"/>
      <p:bldP spid="44" grpId="2"/>
      <p:bldP spid="44" grpId="3"/>
      <p:bldP spid="15" grpId="0"/>
      <p:bldP spid="15" grpId="1"/>
      <p:bldP spid="15" grpId="2"/>
      <p:bldP spid="16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FROZA\Downloads\13072012frutasfotoMarcosSantos058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1000"/>
            <a:ext cx="3354146" cy="283516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:\Users\AFROZA\Downloads\mangos001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3429000" cy="276803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FROZA\Desktop\New folder (2)\linking_fish_nutrition.jpg"/>
          <p:cNvPicPr>
            <a:picLocks noChangeAspect="1" noChangeArrowheads="1"/>
          </p:cNvPicPr>
          <p:nvPr/>
        </p:nvPicPr>
        <p:blipFill rotWithShape="1">
          <a:blip r:embed="rId4">
            <a:lum bright="-10000" contrast="20000"/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765" b="10808"/>
          <a:stretch/>
        </p:blipFill>
        <p:spPr bwMode="auto">
          <a:xfrm>
            <a:off x="762000" y="3816350"/>
            <a:ext cx="3505200" cy="250825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FROZA\Downloads\40_79_24.lal shak1.jpg"/>
          <p:cNvPicPr>
            <a:picLocks noChangeAspect="1" noChangeArrowheads="1"/>
          </p:cNvPicPr>
          <p:nvPr/>
        </p:nvPicPr>
        <p:blipFill>
          <a:blip r:embed="rId10" cstate="print">
            <a:lum bright="-10000" contrast="20000"/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3657600"/>
            <a:ext cx="3505200" cy="25440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User\Desktop\New folder (2)\abc_med.jpg"/>
          <p:cNvPicPr>
            <a:picLocks noChangeAspect="1" noChangeArrowheads="1"/>
          </p:cNvPicPr>
          <p:nvPr/>
        </p:nvPicPr>
        <p:blipFill>
          <a:blip r:embed="rId1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4048714" y="3458029"/>
            <a:ext cx="1197621" cy="7166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524755" y="2884714"/>
            <a:ext cx="2245540" cy="644979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Desktop\New folder (2)\blind_man_hc gifbucket at blogspot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761" y="1381125"/>
            <a:ext cx="2514600" cy="3714750"/>
          </a:xfrm>
          <a:prstGeom prst="rect">
            <a:avLst/>
          </a:prstGeom>
          <a:noFill/>
        </p:spPr>
      </p:pic>
      <p:pic>
        <p:nvPicPr>
          <p:cNvPr id="6147" name="Picture 3" descr="C:\Users\User\Desktop\New folder (2)\boy-on-stairs.gif"/>
          <p:cNvPicPr>
            <a:picLocks noChangeAspect="1" noChangeArrowheads="1"/>
          </p:cNvPicPr>
          <p:nvPr/>
        </p:nvPicPr>
        <p:blipFill>
          <a:blip r:embed="rId3">
            <a:grayscl/>
          </a:blip>
          <a:srcRect/>
          <a:stretch>
            <a:fillRect/>
          </a:stretch>
        </p:blipFill>
        <p:spPr bwMode="auto">
          <a:xfrm>
            <a:off x="4572000" y="1524000"/>
            <a:ext cx="3657600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148" name="Picture 4" descr="C:\Users\User\Desktop\New folder (2)\KL18256.jpg"/>
          <p:cNvPicPr>
            <a:picLocks noChangeAspect="1" noChangeArrowheads="1"/>
          </p:cNvPicPr>
          <p:nvPr/>
        </p:nvPicPr>
        <p:blipFill>
          <a:blip r:embed="rId4"/>
          <a:srcRect t="16393" b="14754"/>
          <a:stretch>
            <a:fillRect/>
          </a:stretch>
        </p:blipFill>
        <p:spPr bwMode="auto">
          <a:xfrm>
            <a:off x="4628685" y="1524000"/>
            <a:ext cx="3657600" cy="371149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Rectangle 9"/>
          <p:cNvSpPr/>
          <p:nvPr/>
        </p:nvSpPr>
        <p:spPr>
          <a:xfrm>
            <a:off x="2844490" y="5900028"/>
            <a:ext cx="3200400" cy="506864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রাতকানা বা অন্ধ হওয়া।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1200" y="5802713"/>
            <a:ext cx="5334000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জেরপথালমিয়াঃচোখের কর্ণিয়ার আচ্ছাদন ক্ষতিগ্রস্থ হয়।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28800" y="152400"/>
            <a:ext cx="5257800" cy="68580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চিত্রটি দেখ ও ভেবে বল কী দেখছ 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133600" y="6324600"/>
            <a:ext cx="5486400" cy="3693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ভিটামিন-এ এর অভাব জনিত রোগ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96200" y="6211669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G:\0School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1447800"/>
            <a:ext cx="3352800" cy="37338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xmlns="" val="37932621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FROZA\Desktop\New folder (2)\VITAMIN B COMPLEX 2.jpg"/>
          <p:cNvPicPr>
            <a:picLocks noChangeAspect="1" noChangeArrowheads="1"/>
          </p:cNvPicPr>
          <p:nvPr/>
        </p:nvPicPr>
        <p:blipFill>
          <a:blip r:embed="rId2">
            <a:lum bright="-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>
            <a:fillRect/>
          </a:stretch>
        </p:blipFill>
        <p:spPr bwMode="auto">
          <a:xfrm>
            <a:off x="5334000" y="5943600"/>
            <a:ext cx="7620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2133600" y="5867400"/>
            <a:ext cx="2743200" cy="990600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BD" b="1" spc="50" dirty="0" smtClean="0">
                <a:ln w="11430"/>
                <a:solidFill>
                  <a:srgbClr val="33CC3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</a:t>
            </a:r>
            <a:endParaRPr lang="en-US" b="1" spc="50" dirty="0">
              <a:ln w="11430"/>
              <a:solidFill>
                <a:srgbClr val="33CC33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762000"/>
            <a:ext cx="7162800" cy="4876800"/>
          </a:xfrm>
          <a:prstGeom prst="rect">
            <a:avLst/>
          </a:prstGeom>
          <a:noFill/>
          <a:ln w="1809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207247" y="762000"/>
            <a:ext cx="6881906" cy="4813663"/>
            <a:chOff x="457200" y="762000"/>
            <a:chExt cx="8229600" cy="4813663"/>
          </a:xfrm>
        </p:grpSpPr>
        <p:pic>
          <p:nvPicPr>
            <p:cNvPr id="3" name="Picture 2" descr="C:\Users\User\Desktop\New folder (2)\3.jpg"/>
            <p:cNvPicPr>
              <a:picLocks noChangeAspect="1" noChangeArrowheads="1"/>
            </p:cNvPicPr>
            <p:nvPr/>
          </p:nvPicPr>
          <p:blipFill>
            <a:blip r:embed="rId3">
              <a:lum bright="-10000" contrast="20000"/>
            </a:blip>
            <a:srcRect/>
            <a:stretch>
              <a:fillRect/>
            </a:stretch>
          </p:blipFill>
          <p:spPr bwMode="auto">
            <a:xfrm>
              <a:off x="4572000" y="3200399"/>
              <a:ext cx="2286001" cy="2362201"/>
            </a:xfrm>
            <a:prstGeom prst="rect">
              <a:avLst/>
            </a:prstGeom>
            <a:ln w="889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4" name="Picture 2" descr="C:\Users\AFROZA\Desktop\New folder (2)\dhek jabe.jpg"/>
            <p:cNvPicPr>
              <a:picLocks noChangeAspect="1" noChangeArrowheads="1"/>
            </p:cNvPicPr>
            <p:nvPr/>
          </p:nvPicPr>
          <p:blipFill rotWithShape="1">
            <a:blip r:embed="rId4"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520" t="1345" r="4162" b="7227"/>
            <a:stretch/>
          </p:blipFill>
          <p:spPr bwMode="auto">
            <a:xfrm>
              <a:off x="457200" y="838200"/>
              <a:ext cx="4094843" cy="4737463"/>
            </a:xfrm>
            <a:prstGeom prst="rect">
              <a:avLst/>
            </a:prstGeom>
            <a:ln w="88900" cap="sq" cmpd="thickThin">
              <a:noFill/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" descr="C:\Users\AFROZA\Desktop\New folder (2)\glass-of-milk-000005523842large-21.jpg"/>
            <p:cNvPicPr>
              <a:picLocks noChangeAspect="1" noChangeArrowheads="1"/>
            </p:cNvPicPr>
            <p:nvPr/>
          </p:nvPicPr>
          <p:blipFill>
            <a:blip r:embed="rId5" cstate="print">
              <a:lum bright="-10000" contrast="2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762000"/>
              <a:ext cx="2286000" cy="25080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I:\habizabi\545321_121235131363685_609949672_n.jp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934200" y="3200399"/>
              <a:ext cx="1752600" cy="2266335"/>
            </a:xfrm>
            <a:prstGeom prst="rect">
              <a:avLst/>
            </a:prstGeom>
            <a:noFill/>
          </p:spPr>
        </p:pic>
        <p:pic>
          <p:nvPicPr>
            <p:cNvPr id="13" name="Picture 2" descr="C:\Users\User\Desktop\New folder (2)\D98851FA-26E6-460D-8BBD-BA134C40C8EE_w640_r1_s.jpg"/>
            <p:cNvPicPr>
              <a:picLocks noChangeAspect="1" noChangeArrowheads="1"/>
            </p:cNvPicPr>
            <p:nvPr/>
          </p:nvPicPr>
          <p:blipFill>
            <a:blip r:embed="rId7">
              <a:lum bright="-10000" contrast="20000"/>
            </a:blip>
            <a:srcRect l="47917"/>
            <a:stretch>
              <a:fillRect/>
            </a:stretch>
          </p:blipFill>
          <p:spPr bwMode="auto">
            <a:xfrm>
              <a:off x="533400" y="4648200"/>
              <a:ext cx="1066800" cy="9144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71800" y="5791200"/>
            <a:ext cx="4114800" cy="45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ঠোটে ও জিহ্বায় ঘা </a:t>
            </a:r>
            <a:endParaRPr lang="en-US" sz="4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386" name="Picture 2" descr="C:\Documents and Settings\Lab 18\Desktop\K-2\Image\20100514035547herpesph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00200"/>
            <a:ext cx="3491204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User\Pictures\vitamin-B31.jpg"/>
          <p:cNvPicPr>
            <a:picLocks noChangeAspect="1" noChangeArrowheads="1"/>
          </p:cNvPicPr>
          <p:nvPr/>
        </p:nvPicPr>
        <p:blipFill>
          <a:blip r:embed="rId3" cstate="print"/>
          <a:srcRect l="30481" t="40684" r="39039"/>
          <a:stretch>
            <a:fillRect/>
          </a:stretch>
        </p:blipFill>
        <p:spPr bwMode="auto">
          <a:xfrm>
            <a:off x="5016012" y="1599938"/>
            <a:ext cx="3289788" cy="3645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524000" y="304800"/>
            <a:ext cx="5867400" cy="9144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চিত্রটি দেখ ও ভেবে বল কী দেখছ 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33600" y="6172200"/>
            <a:ext cx="5791200" cy="5217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বি এর অভাবে হয়।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200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3538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a\citrus-fruits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334000" y="533400"/>
            <a:ext cx="3276600" cy="373859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533400" y="381000"/>
            <a:ext cx="8305800" cy="5867400"/>
          </a:xfrm>
          <a:prstGeom prst="rect">
            <a:avLst/>
          </a:prstGeom>
          <a:noFill/>
          <a:ln w="136525">
            <a:solidFill>
              <a:srgbClr val="6BF1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 descr="C:\Users\AFROZA\Desktop\New folder (2)\VitaminC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86600" y="4800600"/>
            <a:ext cx="1066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648200" y="5029200"/>
            <a:ext cx="2209800" cy="99060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I:\habizabi\red-green-chili-peppers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0" y="457200"/>
            <a:ext cx="2667000" cy="2419350"/>
          </a:xfrm>
          <a:prstGeom prst="rect">
            <a:avLst/>
          </a:prstGeom>
          <a:noFill/>
        </p:spPr>
      </p:pic>
      <p:pic>
        <p:nvPicPr>
          <p:cNvPr id="2051" name="Picture 3" descr="I:\habizabi\tomatoes430x30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276600"/>
            <a:ext cx="3352800" cy="255270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J:\Vitamin-D-Deficiency.jpg"/>
          <p:cNvPicPr>
            <a:picLocks noChangeAspect="1" noChangeArrowheads="1"/>
          </p:cNvPicPr>
          <p:nvPr/>
        </p:nvPicPr>
        <p:blipFill>
          <a:blip r:embed="rId2"/>
          <a:srcRect t="22481"/>
          <a:stretch>
            <a:fillRect/>
          </a:stretch>
        </p:blipFill>
        <p:spPr bwMode="auto">
          <a:xfrm>
            <a:off x="4953000" y="685800"/>
            <a:ext cx="3581400" cy="4191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 descr="C:\Users\AFROZA\Desktop\New folder (2)\8031764_f52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685800"/>
            <a:ext cx="4038600" cy="4191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47800" y="5257800"/>
            <a:ext cx="6400800" cy="5979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দাঁতের গোড়া আলগা হয়ে গেছে এবং গোড়া থেকে রক্ত পড়ছে।সর্দি কাশি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38400" y="6019800"/>
            <a:ext cx="4876800" cy="674132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সি এর অভাবজনিত রোগ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C3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111.jpg"/>
          <p:cNvPicPr>
            <a:picLocks noChangeAspect="1" noChangeArrowheads="1"/>
          </p:cNvPicPr>
          <p:nvPr/>
        </p:nvPicPr>
        <p:blipFill>
          <a:blip r:embed="rId2"/>
          <a:srcRect l="1351"/>
          <a:stretch>
            <a:fillRect/>
          </a:stretch>
        </p:blipFill>
        <p:spPr bwMode="auto">
          <a:xfrm>
            <a:off x="381000" y="609600"/>
            <a:ext cx="45720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5257800" y="990599"/>
            <a:ext cx="3657600" cy="76200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</a:t>
            </a:r>
            <a:r>
              <a:rPr lang="en-US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D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image_442_133024.jpg"/>
          <p:cNvPicPr>
            <a:picLocks noChangeAspect="1"/>
          </p:cNvPicPr>
          <p:nvPr/>
        </p:nvPicPr>
        <p:blipFill>
          <a:blip r:embed="rId3"/>
          <a:srcRect t="31095" r="2000"/>
          <a:stretch>
            <a:fillRect/>
          </a:stretch>
        </p:blipFill>
        <p:spPr>
          <a:xfrm>
            <a:off x="381000" y="3810000"/>
            <a:ext cx="4572000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User\Desktop\vot.jpg"/>
          <p:cNvPicPr>
            <a:picLocks noChangeAspect="1" noChangeArrowheads="1"/>
          </p:cNvPicPr>
          <p:nvPr/>
        </p:nvPicPr>
        <p:blipFill>
          <a:blip r:embed="rId4"/>
          <a:srcRect l="2549" r="23529" b="29796"/>
          <a:stretch>
            <a:fillRect/>
          </a:stretch>
        </p:blipFill>
        <p:spPr bwMode="auto">
          <a:xfrm>
            <a:off x="5334000" y="3810000"/>
            <a:ext cx="2209800" cy="2438400"/>
          </a:xfrm>
          <a:prstGeom prst="rect">
            <a:avLst/>
          </a:prstGeom>
          <a:noFill/>
        </p:spPr>
      </p:pic>
      <p:sp>
        <p:nvSpPr>
          <p:cNvPr id="13" name="Trapezoid 12"/>
          <p:cNvSpPr/>
          <p:nvPr/>
        </p:nvSpPr>
        <p:spPr>
          <a:xfrm rot="1356772">
            <a:off x="7171522" y="3030806"/>
            <a:ext cx="1004735" cy="2342342"/>
          </a:xfrm>
          <a:prstGeom prst="trapezoid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un 13"/>
          <p:cNvSpPr/>
          <p:nvPr/>
        </p:nvSpPr>
        <p:spPr>
          <a:xfrm>
            <a:off x="7467600" y="2362200"/>
            <a:ext cx="1371600" cy="1295400"/>
          </a:xfrm>
          <a:prstGeom prst="su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200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>
                    <a:lumMod val="6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>
                  <a:lumMod val="6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3" grpId="1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5638800"/>
            <a:ext cx="61722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পায়ের হাড় ধনুকের মতো বেঁকে গেছে </a:t>
            </a:r>
            <a:endParaRPr lang="en-US" sz="4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AFROZA\Desktop\New folder (2)\aax vitamin D deficiency disea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4800" y="914400"/>
            <a:ext cx="6299200" cy="41935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esktop\v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89100" y="990600"/>
            <a:ext cx="5994400" cy="41212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1" name="Picture 3" descr="C:\Users\User\Desktop\vol.jpg"/>
          <p:cNvPicPr>
            <a:picLocks noChangeAspect="1" noChangeArrowheads="1"/>
          </p:cNvPicPr>
          <p:nvPr/>
        </p:nvPicPr>
        <p:blipFill>
          <a:blip r:embed="rId4"/>
          <a:srcRect l="8533" t="4950" r="31733" b="4294"/>
          <a:stretch>
            <a:fillRect/>
          </a:stretch>
        </p:blipFill>
        <p:spPr bwMode="auto">
          <a:xfrm>
            <a:off x="1676400" y="1066800"/>
            <a:ext cx="6096000" cy="39766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905000" y="5638800"/>
            <a:ext cx="6248400" cy="6741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বুকের হাড় বা পাঁজরের  হাড় বেঁকে গেছে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200" y="5562600"/>
            <a:ext cx="6705600" cy="9144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হাত –পায়ের অস্থিসন্ধি ফুলে গেছে।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00200" y="5715000"/>
            <a:ext cx="6705600" cy="762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ডি এর অভাবজনিত রোগ-রিকেটস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C:\Users\AFROZA\Desktop\New folder (2)\aax vitamin D deficiency disea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38600" y="863600"/>
            <a:ext cx="2438400" cy="4241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C:\Users\User\Desktop\vo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863277"/>
            <a:ext cx="2286000" cy="42384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C:\Users\User\Desktop\vol.jpg"/>
          <p:cNvPicPr>
            <a:picLocks noChangeAspect="1" noChangeArrowheads="1"/>
          </p:cNvPicPr>
          <p:nvPr/>
        </p:nvPicPr>
        <p:blipFill>
          <a:blip r:embed="rId4"/>
          <a:srcRect l="8533" r="31733" b="4294"/>
          <a:stretch>
            <a:fillRect/>
          </a:stretch>
        </p:blipFill>
        <p:spPr bwMode="auto">
          <a:xfrm>
            <a:off x="6477000" y="933450"/>
            <a:ext cx="1600200" cy="41755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76200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" presetClass="exit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58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Documents and Settings\Lab 18\Desktop\Kabita\seed.jpg"/>
          <p:cNvPicPr>
            <a:picLocks noChangeAspect="1" noChangeArrowheads="1"/>
          </p:cNvPicPr>
          <p:nvPr/>
        </p:nvPicPr>
        <p:blipFill>
          <a:blip r:embed="rId2"/>
          <a:srcRect l="1923" t="4651" r="13462" b="4651"/>
          <a:stretch>
            <a:fillRect/>
          </a:stretch>
        </p:blipFill>
        <p:spPr bwMode="auto">
          <a:xfrm>
            <a:off x="533400" y="2438400"/>
            <a:ext cx="3352800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286000" y="5943600"/>
            <a:ext cx="5486400" cy="646331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      যুক্ত খাবার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Documents and Settings\Lab 18\Desktop\K-2\Image\kolija.jpg"/>
          <p:cNvPicPr>
            <a:picLocks noChangeAspect="1" noChangeArrowheads="1"/>
          </p:cNvPicPr>
          <p:nvPr/>
        </p:nvPicPr>
        <p:blipFill>
          <a:blip r:embed="rId3"/>
          <a:srcRect l="8246" r="4369"/>
          <a:stretch>
            <a:fillRect/>
          </a:stretch>
        </p:blipFill>
        <p:spPr bwMode="auto">
          <a:xfrm rot="5400000">
            <a:off x="5295900" y="266700"/>
            <a:ext cx="3048000" cy="3886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 descr="C:\Users\AFROZA\Desktop\New folder (2)\girl-pointing-vitamin-e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>
            <a:fillRect/>
          </a:stretch>
        </p:blipFill>
        <p:spPr bwMode="auto">
          <a:xfrm>
            <a:off x="4267200" y="5907024"/>
            <a:ext cx="838200" cy="722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200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00600" y="5943600"/>
            <a:ext cx="2895600" cy="4939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রক্তশূন্যতা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304800"/>
            <a:ext cx="6781800" cy="1295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</a:t>
            </a:r>
            <a:r>
              <a:rPr lang="en-US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 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অভাবজনিত রোগ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G:\preview_html_m7cfe479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2057400"/>
            <a:ext cx="3657600" cy="31580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2" name="Picture 4" descr="G:\fig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057400"/>
            <a:ext cx="4114800" cy="3352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ardrop 3"/>
          <p:cNvSpPr/>
          <p:nvPr/>
        </p:nvSpPr>
        <p:spPr>
          <a:xfrm>
            <a:off x="1143000" y="1143000"/>
            <a:ext cx="7467600" cy="5486400"/>
          </a:xfrm>
          <a:prstGeom prst="teardrop">
            <a:avLst/>
          </a:prstGeom>
          <a:solidFill>
            <a:srgbClr val="6BF1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219200" y="1752600"/>
            <a:ext cx="6934200" cy="4695825"/>
            <a:chOff x="1219200" y="1752600"/>
            <a:chExt cx="6934200" cy="4695825"/>
          </a:xfrm>
        </p:grpSpPr>
        <p:pic>
          <p:nvPicPr>
            <p:cNvPr id="5" name="Picture 4" descr="C:\Documents and Settings\Lab 18\Desktop\Kabita\pui sak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19200" y="1752600"/>
              <a:ext cx="4191000" cy="29718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Picture 2" descr="C:\Users\AFROZA\Downloads\1371099338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2638645">
              <a:off x="4446149" y="3027296"/>
              <a:ext cx="1914112" cy="17743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C:\Users\AFROZA\Downloads\ful-kopi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4038600"/>
              <a:ext cx="2971800" cy="240982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3" descr="C:\Users\AFROZA\Desktop\New folder (2)\Oranges-Vitamin-C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1360" t="10000" r="9116"/>
            <a:stretch>
              <a:fillRect/>
            </a:stretch>
          </p:blipFill>
          <p:spPr bwMode="auto">
            <a:xfrm>
              <a:off x="5029199" y="4267200"/>
              <a:ext cx="2362201" cy="200429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" descr="C:\Users\AFROZA\Desktop\New folder (2)\vitaminA-636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1828800"/>
              <a:ext cx="1647825" cy="1447800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" descr="C:\Users\AFROZA\Desktop\New folder (2)\how-olive-oil-works-3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9196" t="8113" r="32161"/>
            <a:stretch>
              <a:fillRect/>
            </a:stretch>
          </p:blipFill>
          <p:spPr bwMode="auto">
            <a:xfrm>
              <a:off x="7086600" y="1981200"/>
              <a:ext cx="1066800" cy="2819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 rot="20407476">
            <a:off x="93989" y="565738"/>
            <a:ext cx="4374031" cy="1167452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rgbClr val="33CC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</a:t>
            </a:r>
            <a:r>
              <a:rPr lang="en-US" b="1" dirty="0" smtClean="0">
                <a:ln w="11430"/>
                <a:solidFill>
                  <a:srgbClr val="33CC3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K</a:t>
            </a:r>
            <a:endParaRPr lang="en-US" b="1" dirty="0">
              <a:ln w="11430"/>
              <a:solidFill>
                <a:srgbClr val="33CC33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C:\Documents and Settings\Lab 18\Desktop\Kabita\hat kat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1600200"/>
            <a:ext cx="4648200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3"/>
          <p:cNvSpPr/>
          <p:nvPr/>
        </p:nvSpPr>
        <p:spPr>
          <a:xfrm>
            <a:off x="1295400" y="304800"/>
            <a:ext cx="6705600" cy="914400"/>
          </a:xfrm>
          <a:prstGeom prst="ellipse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1001">
            <a:schemeClr val="lt1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4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কে এর অভাব জনিত রোগ</a:t>
            </a:r>
            <a:endParaRPr lang="en-US" sz="44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ardrop 5"/>
          <p:cNvSpPr/>
          <p:nvPr/>
        </p:nvSpPr>
        <p:spPr>
          <a:xfrm rot="6920927">
            <a:off x="4340527" y="3840396"/>
            <a:ext cx="386749" cy="238374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ardrop 6"/>
          <p:cNvSpPr/>
          <p:nvPr/>
        </p:nvSpPr>
        <p:spPr>
          <a:xfrm rot="6836422">
            <a:off x="4547031" y="4307377"/>
            <a:ext cx="278539" cy="293197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ardrop 7"/>
          <p:cNvSpPr/>
          <p:nvPr/>
        </p:nvSpPr>
        <p:spPr>
          <a:xfrm rot="7632612">
            <a:off x="4833444" y="5110662"/>
            <a:ext cx="198932" cy="282107"/>
          </a:xfrm>
          <a:prstGeom prst="teardrop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8"/>
          <p:cNvSpPr/>
          <p:nvPr/>
        </p:nvSpPr>
        <p:spPr>
          <a:xfrm>
            <a:off x="2209800" y="5486400"/>
            <a:ext cx="5410200" cy="533400"/>
          </a:xfrm>
          <a:prstGeom prst="cloud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667000" y="6172200"/>
            <a:ext cx="4953000" cy="52173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রক্তক্ষরণ বন্ধ না হওয়া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708992" y="6488668"/>
            <a:ext cx="1435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1" animBg="1"/>
      <p:bldP spid="7" grpId="1" animBg="1"/>
      <p:bldP spid="8" grpId="1" animBg="1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81200"/>
            <a:ext cx="76962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আমাদের শরীরের জন্য যেহেতু খুবই প্রয়োজনীয় তাই ভিটামিনের গুরুত্বের একটি  ভিডিও দেখিঃ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4" imgW="914400" imgH="771480" progId="Package">
              <p:embed/>
            </p:oleObj>
          </a:graphicData>
        </a:graphic>
      </p:graphicFrame>
    </p:spTree>
  </p:cSld>
  <p:clrMapOvr>
    <a:masterClrMapping/>
  </p:clrMapOvr>
  <p:transition spd="med" advTm="7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90800" y="228600"/>
            <a:ext cx="3733800" cy="6096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prstTxWarp prst="textPlain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4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800" b="1" dirty="0" err="1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BD" sz="4800" b="1" dirty="0" smtClean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endParaRPr lang="en-US" sz="4800" b="1" dirty="0">
              <a:ln w="11430"/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6386" name="Picture 2" descr="C:\Documents and Settings\Lab 18\Desktop\Kabita\Nuts_And_Seed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57400" y="5867400"/>
            <a:ext cx="1981200" cy="762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387" name="Picture 3" descr="C:\Documents and Settings\Lab 18\Desktop\Kabita\tomato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2667000"/>
            <a:ext cx="19050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389" name="Picture 5" descr="C:\Documents and Settings\Lab 18\Desktop\Kabita\vitamin a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057400" y="4724400"/>
            <a:ext cx="1828800" cy="838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390" name="Picture 6" descr="C:\Documents and Settings\Lab 18\Desktop\K-2\Image\mola-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0" y="1600200"/>
            <a:ext cx="16764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12" descr="amra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057400" y="3733800"/>
            <a:ext cx="1828800" cy="914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381000" y="1828800"/>
            <a:ext cx="1295400" cy="299357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 দলঃ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4800" y="2819400"/>
            <a:ext cx="1600200" cy="5143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 দলঃ 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4800" y="3886200"/>
            <a:ext cx="1447800" cy="457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 দলঃ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" y="4876800"/>
            <a:ext cx="1316966" cy="685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 দলঃ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000" y="5943600"/>
            <a:ext cx="1295399" cy="6096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ঙ দলঃ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228600" y="2590800"/>
            <a:ext cx="89154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04800" y="3581400"/>
            <a:ext cx="8839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04800" y="4648200"/>
            <a:ext cx="8839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04800" y="5715000"/>
            <a:ext cx="8839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52400" y="1524000"/>
            <a:ext cx="89916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553200" y="457200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সময়ঃ ৪+৪=৮ মিঃ 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467600" y="6488668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r>
              <a:rPr lang="bn-BD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b="1" dirty="0">
              <a:ln w="50800"/>
              <a:solidFill>
                <a:schemeClr val="bg1">
                  <a:shade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4191000" y="1143000"/>
          <a:ext cx="2514600" cy="5715000"/>
        </p:xfrm>
        <a:graphic>
          <a:graphicData uri="http://schemas.openxmlformats.org/drawingml/2006/table">
            <a:tbl>
              <a:tblPr/>
              <a:tblGrid>
                <a:gridCol w="2514600"/>
              </a:tblGrid>
              <a:tr h="571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1752600" y="1143000"/>
          <a:ext cx="2514599" cy="5715000"/>
        </p:xfrm>
        <a:graphic>
          <a:graphicData uri="http://schemas.openxmlformats.org/drawingml/2006/table">
            <a:tbl>
              <a:tblPr/>
              <a:tblGrid>
                <a:gridCol w="2514599"/>
              </a:tblGrid>
              <a:tr h="571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85725" y="1128713"/>
          <a:ext cx="1714500" cy="5729287"/>
        </p:xfrm>
        <a:graphic>
          <a:graphicData uri="http://schemas.openxmlformats.org/drawingml/2006/table">
            <a:tbl>
              <a:tblPr/>
              <a:tblGrid>
                <a:gridCol w="1714500"/>
              </a:tblGrid>
              <a:tr h="572928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6729412" y="1143000"/>
          <a:ext cx="2414588" cy="5715000"/>
        </p:xfrm>
        <a:graphic>
          <a:graphicData uri="http://schemas.openxmlformats.org/drawingml/2006/table">
            <a:tbl>
              <a:tblPr/>
              <a:tblGrid>
                <a:gridCol w="2414588"/>
              </a:tblGrid>
              <a:tr h="5715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cell3D prstMaterial="dkEdge">
                      <a:bevel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33" name="TextBox 32"/>
          <p:cNvSpPr txBox="1"/>
          <p:nvPr/>
        </p:nvSpPr>
        <p:spPr>
          <a:xfrm>
            <a:off x="4495800" y="1219200"/>
            <a:ext cx="1676400" cy="3693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ভিটামিনের নাম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62800" y="12192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অভাবজনিত রোগ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6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33400" y="2590800"/>
            <a:ext cx="7924800" cy="3429000"/>
          </a:xfrm>
          <a:prstGeom prst="rect">
            <a:avLst/>
          </a:prstGeom>
        </p:spPr>
        <p:txBody>
          <a:bodyPr wrap="squar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১)ভিটামিনের প্রকারভেদ বল । 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(২)প্রত্যেক প্রকার ভিটামিনের নাম,উৎস ও অভাব জনিত</a:t>
            </a:r>
          </a:p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রোগ ব্যাখ্যা কর। 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(৩)ভিটামিনের গুরুত্ব বিশ্লেষণ কর।</a:t>
            </a:r>
          </a:p>
        </p:txBody>
      </p:sp>
      <p:sp>
        <p:nvSpPr>
          <p:cNvPr id="7" name="Rectangle 6"/>
          <p:cNvSpPr/>
          <p:nvPr/>
        </p:nvSpPr>
        <p:spPr>
          <a:xfrm rot="19581703">
            <a:off x="125815" y="479832"/>
            <a:ext cx="2134503" cy="1057505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মূল্যায়নঃ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 advTm="7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3962400" cy="838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কাজঃ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4114800"/>
            <a:ext cx="8610600" cy="1219200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ভিটামিন যুক্ত খাবার না খেলে তোমার কীকী সমস্যা হবে বলে তুমি মনে কর? তোমার উত্তরের স্বপক্ষে যুক্তি দাও?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3" descr="G:\nice-picture\european-house-designs-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76400"/>
            <a:ext cx="2895600" cy="198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solidFill>
            <a:srgbClr val="33CC33"/>
          </a:solidFill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bn-BD" b="1" dirty="0" smtClean="0">
                <a:ln/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b="1" dirty="0">
              <a:ln/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esktop\New folder (2)\url.jpg"/>
          <p:cNvPicPr>
            <a:picLocks noChangeAspect="1" noChangeArrowheads="1"/>
          </p:cNvPicPr>
          <p:nvPr/>
        </p:nvPicPr>
        <p:blipFill rotWithShape="1">
          <a:blip r:embed="rId2"/>
          <a:srcRect l="14891" t="11945" r="3273" b="3251"/>
          <a:stretch/>
        </p:blipFill>
        <p:spPr bwMode="auto">
          <a:xfrm>
            <a:off x="990600" y="1295400"/>
            <a:ext cx="4343400" cy="430159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629400" y="533400"/>
            <a:ext cx="1752600" cy="1143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rgbClr val="FF99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 </a:t>
            </a:r>
            <a:endParaRPr lang="en-US" b="1" dirty="0">
              <a:ln w="11430"/>
              <a:solidFill>
                <a:srgbClr val="FF99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81800" y="2286000"/>
            <a:ext cx="1143000" cy="7620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rgbClr val="6BF16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ন্য</a:t>
            </a:r>
            <a:endParaRPr lang="en-US" b="1" dirty="0">
              <a:ln w="11430"/>
              <a:solidFill>
                <a:srgbClr val="6BF16E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05600" y="3657600"/>
            <a:ext cx="1447800" cy="12192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rgbClr val="FF99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bn-BD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0" y="5105400"/>
            <a:ext cx="1371600" cy="1447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b="1" dirty="0" smtClean="0">
                <a:ln w="11430"/>
                <a:solidFill>
                  <a:srgbClr val="6BF16E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bn-BD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আফরোজা,রংপুর 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1425</TotalTime>
  <Words>305</Words>
  <Application>Microsoft Office PowerPoint</Application>
  <PresentationFormat>On-screen Show (4:3)</PresentationFormat>
  <Paragraphs>100</Paragraphs>
  <Slides>23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5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vitamin-8</dc:title>
  <dc:subject>science-8</dc:subject>
  <dc:creator>Afroza nasreen sultana</dc:creator>
  <cp:keywords>Afroza-Science-Rangpur</cp:keywords>
  <cp:lastModifiedBy>User</cp:lastModifiedBy>
  <cp:revision>23</cp:revision>
  <dcterms:created xsi:type="dcterms:W3CDTF">2006-08-16T00:00:00Z</dcterms:created>
  <dcterms:modified xsi:type="dcterms:W3CDTF">2013-09-14T14:00:53Z</dcterms:modified>
  <cp:category>1</cp:category>
</cp:coreProperties>
</file>